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embeddedFontLst>
    <p:embeddedFont>
      <p:font typeface="Caveat"/>
      <p:regular r:id="rId24"/>
      <p:bold r:id="rId25"/>
    </p:embeddedFont>
    <p:embeddedFont>
      <p:font typeface="Nunito"/>
      <p:regular r:id="rId26"/>
      <p:bold r:id="rId27"/>
      <p:italic r:id="rId28"/>
      <p:boldItalic r:id="rId29"/>
    </p:embeddedFont>
    <p:embeddedFont>
      <p:font typeface="Helvetica Neue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iDPavqFZLRXpY6OIpvYjwnW9N3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ave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regular.fntdata"/><Relationship Id="rId25" Type="http://schemas.openxmlformats.org/officeDocument/2006/relationships/font" Target="fonts/Caveat-bold.fntdata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bold.fntdata"/><Relationship Id="rId30" Type="http://schemas.openxmlformats.org/officeDocument/2006/relationships/font" Target="fonts/HelveticaNeue-regular.fntdata"/><Relationship Id="rId11" Type="http://schemas.openxmlformats.org/officeDocument/2006/relationships/slide" Target="slides/slide6.xml"/><Relationship Id="rId33" Type="http://schemas.openxmlformats.org/officeDocument/2006/relationships/font" Target="fonts/HelveticaNeue-boldItalic.fntdata"/><Relationship Id="rId10" Type="http://schemas.openxmlformats.org/officeDocument/2006/relationships/slide" Target="slides/slide5.xml"/><Relationship Id="rId32" Type="http://schemas.openxmlformats.org/officeDocument/2006/relationships/font" Target="fonts/HelveticaNeue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77beea82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b77beea82e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77beea82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b77beea82e_1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77beea82e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b77beea82e_1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8" name="Google Shape;48;p2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title"/>
          </p:nvPr>
        </p:nvSpPr>
        <p:spPr>
          <a:xfrm>
            <a:off x="143250" y="456225"/>
            <a:ext cx="6786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Helvetica Neue"/>
              <a:buNone/>
            </a:pPr>
            <a:r>
              <a:rPr lang="en-US" sz="5000">
                <a:solidFill>
                  <a:srgbClr val="9900FF"/>
                </a:solidFill>
                <a:latin typeface="Nunito"/>
                <a:ea typeface="Nunito"/>
                <a:cs typeface="Nunito"/>
                <a:sym typeface="Nunito"/>
              </a:rPr>
              <a:t>Mercredi des Cendres</a:t>
            </a:r>
            <a:endParaRPr sz="5000">
              <a:solidFill>
                <a:srgbClr val="99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0" y="1468300"/>
            <a:ext cx="9195600" cy="1289100"/>
          </a:xfrm>
          <a:prstGeom prst="rect">
            <a:avLst/>
          </a:prstGeom>
          <a:solidFill>
            <a:srgbClr val="DCC5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endParaRPr sz="2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3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« Revenez à moi de tout votre cœur. » 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0595" y="726222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/>
          <p:nvPr/>
        </p:nvSpPr>
        <p:spPr>
          <a:xfrm>
            <a:off x="828085" y="2606966"/>
            <a:ext cx="7487831" cy="851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3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3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1164344" y="4068961"/>
            <a:ext cx="7151572" cy="456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route vers Pâques</a:t>
            </a:r>
            <a:endParaRPr/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5896" y="462420"/>
            <a:ext cx="3175000" cy="59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/>
          <p:nvPr/>
        </p:nvSpPr>
        <p:spPr>
          <a:xfrm>
            <a:off x="7474187" y="277754"/>
            <a:ext cx="11464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Réflexion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250" y="277750"/>
            <a:ext cx="3907751" cy="33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415" y="0"/>
            <a:ext cx="580786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4810" y="5115984"/>
            <a:ext cx="743440" cy="140287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 txBox="1"/>
          <p:nvPr/>
        </p:nvSpPr>
        <p:spPr>
          <a:xfrm rot="834569">
            <a:off x="4807563" y="1417022"/>
            <a:ext cx="520952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Convertissez-vous et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croyez à l’Évangile. </a:t>
            </a:r>
            <a:endParaRPr sz="32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0"/>
          <p:cNvSpPr/>
          <p:nvPr/>
        </p:nvSpPr>
        <p:spPr>
          <a:xfrm>
            <a:off x="6146867" y="441390"/>
            <a:ext cx="27113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L’imposition des cendres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>
            <p:ph type="title"/>
          </p:nvPr>
        </p:nvSpPr>
        <p:spPr>
          <a:xfrm>
            <a:off x="-1" y="449400"/>
            <a:ext cx="9144000" cy="1143000"/>
          </a:xfrm>
          <a:prstGeom prst="rect">
            <a:avLst/>
          </a:prstGeom>
          <a:solidFill>
            <a:srgbClr val="DCC5E6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Chant</a:t>
            </a:r>
            <a:endParaRPr/>
          </a:p>
        </p:txBody>
      </p:sp>
      <p:pic>
        <p:nvPicPr>
          <p:cNvPr id="183" name="Google Shape;18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9645" y="726222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6766300" y="382415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Prière universelle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2"/>
          <p:cNvSpPr/>
          <p:nvPr/>
        </p:nvSpPr>
        <p:spPr>
          <a:xfrm>
            <a:off x="577279" y="1139217"/>
            <a:ext cx="6014021" cy="3447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 carême est un temps de prière.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Pour que nous sachions ouvrir notre cœur à Jésus pour connaître la joie de l’amour qu’il a pour nous, prions. </a:t>
            </a: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 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449055" y="4286233"/>
            <a:ext cx="5990246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 Seigneur, entends notre prière. </a:t>
            </a:r>
            <a:r>
              <a:rPr lang="en-US" sz="330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 </a:t>
            </a:r>
            <a:endParaRPr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2" name="Google Shape;19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5896" y="462420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/>
          <p:nvPr/>
        </p:nvSpPr>
        <p:spPr>
          <a:xfrm>
            <a:off x="6766300" y="382415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Prière universelle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5896" y="462420"/>
            <a:ext cx="3175000" cy="599122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3"/>
          <p:cNvSpPr/>
          <p:nvPr/>
        </p:nvSpPr>
        <p:spPr>
          <a:xfrm>
            <a:off x="577279" y="1139217"/>
            <a:ext cx="5785421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 carême est un temps d’aumône. 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Pour que nous partagions généreusement avec les autres, prions.  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1" name="Google Shape;201;p13"/>
          <p:cNvSpPr/>
          <p:nvPr/>
        </p:nvSpPr>
        <p:spPr>
          <a:xfrm>
            <a:off x="453601" y="4255455"/>
            <a:ext cx="5990246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 Seigneur, entends notre prière. </a:t>
            </a:r>
            <a:r>
              <a:rPr lang="en-US" sz="330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 </a:t>
            </a:r>
            <a:endParaRPr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/>
          <p:nvPr/>
        </p:nvSpPr>
        <p:spPr>
          <a:xfrm>
            <a:off x="6766300" y="382415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Prière universelle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5896" y="462420"/>
            <a:ext cx="3175000" cy="59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4"/>
          <p:cNvSpPr/>
          <p:nvPr/>
        </p:nvSpPr>
        <p:spPr>
          <a:xfrm>
            <a:off x="577279" y="1139217"/>
            <a:ext cx="6014021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 carême est un temps de jeûne.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Pour que nous arrêtions toutes les habitudes qui sont des empêchements à l’amour et à la paix dans notre famille et notre communauté, prions. </a:t>
            </a:r>
            <a:endParaRPr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0" name="Google Shape;210;p14"/>
          <p:cNvSpPr/>
          <p:nvPr/>
        </p:nvSpPr>
        <p:spPr>
          <a:xfrm>
            <a:off x="435765" y="4700642"/>
            <a:ext cx="5990246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 Seigneur, entends notre prière. </a:t>
            </a:r>
            <a:r>
              <a:rPr lang="en-US" sz="330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 </a:t>
            </a:r>
            <a:endParaRPr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/>
          <p:nvPr/>
        </p:nvSpPr>
        <p:spPr>
          <a:xfrm>
            <a:off x="6766300" y="382415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Prière universelle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5896" y="462420"/>
            <a:ext cx="3175000" cy="59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5"/>
          <p:cNvSpPr/>
          <p:nvPr/>
        </p:nvSpPr>
        <p:spPr>
          <a:xfrm>
            <a:off x="577279" y="1139217"/>
            <a:ext cx="6014021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 carême est un temps pour demander pardon.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Pour que nous sachions demander pardon pour les fois où l’on a pu faire de la peine aux autres et pour que nous sachions pardonner les autres qui nous le demandent, prions. </a:t>
            </a: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 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9" name="Google Shape;219;p15"/>
          <p:cNvSpPr/>
          <p:nvPr/>
        </p:nvSpPr>
        <p:spPr>
          <a:xfrm>
            <a:off x="459563" y="5643091"/>
            <a:ext cx="5990246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9900FF"/>
                </a:solidFill>
                <a:latin typeface="Nunito"/>
                <a:ea typeface="Nunito"/>
                <a:cs typeface="Nunito"/>
                <a:sym typeface="Nunito"/>
              </a:rPr>
              <a:t> Seigneur, entends notre prière. </a:t>
            </a:r>
            <a:r>
              <a:rPr lang="en-US" sz="3300">
                <a:solidFill>
                  <a:srgbClr val="9900FF"/>
                </a:solidFill>
                <a:latin typeface="Nunito"/>
                <a:ea typeface="Nunito"/>
                <a:cs typeface="Nunito"/>
                <a:sym typeface="Nunito"/>
              </a:rPr>
              <a:t> </a:t>
            </a:r>
            <a:endParaRPr>
              <a:solidFill>
                <a:srgbClr val="99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/>
          <p:nvPr/>
        </p:nvSpPr>
        <p:spPr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6"/>
          <p:cNvSpPr/>
          <p:nvPr/>
        </p:nvSpPr>
        <p:spPr>
          <a:xfrm>
            <a:off x="-301771" y="989156"/>
            <a:ext cx="7315200" cy="5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Notre Père, qui es aux cieux,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ton nom soit sanctifié,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</a:t>
            </a:r>
            <a:r>
              <a:rPr b="1" lang="en-US" sz="35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ton règne vienne</a:t>
            </a: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ta volonté soit faite </a:t>
            </a:r>
            <a:endParaRPr/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 la terre comme au ciel.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Donne-nous aujourd’hui </a:t>
            </a:r>
            <a:endParaRPr/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notre pain de ce jour.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-US" sz="35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Pardonne-nous</a:t>
            </a: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nos offenses,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 nous pardonnons aussi </a:t>
            </a:r>
            <a:endParaRPr/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 ceux qui nous ont offensés.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ne nous soumets pas à la tentation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mais délivre-nous du Mal.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p16"/>
          <p:cNvSpPr txBox="1"/>
          <p:nvPr>
            <p:ph type="title"/>
          </p:nvPr>
        </p:nvSpPr>
        <p:spPr>
          <a:xfrm>
            <a:off x="0" y="314075"/>
            <a:ext cx="9144000" cy="495900"/>
          </a:xfrm>
          <a:prstGeom prst="rect">
            <a:avLst/>
          </a:prstGeom>
          <a:solidFill>
            <a:srgbClr val="DCC5E6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2600">
                <a:latin typeface="Helvetica Neue"/>
                <a:ea typeface="Helvetica Neue"/>
                <a:cs typeface="Helvetica Neue"/>
                <a:sym typeface="Helvetica Neue"/>
              </a:rPr>
              <a:t>Notre Père</a:t>
            </a:r>
            <a:endParaRPr sz="2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8" name="Google Shape;2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1143" y="462420"/>
            <a:ext cx="3175000" cy="599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 txBox="1"/>
          <p:nvPr>
            <p:ph type="title"/>
          </p:nvPr>
        </p:nvSpPr>
        <p:spPr>
          <a:xfrm>
            <a:off x="125" y="309800"/>
            <a:ext cx="9144000" cy="1143000"/>
          </a:xfrm>
          <a:prstGeom prst="rect">
            <a:avLst/>
          </a:prstGeom>
          <a:solidFill>
            <a:srgbClr val="DCC5E6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Chant d’envoi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4" name="Google Shape;2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9645" y="726222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0" y="213225"/>
            <a:ext cx="9144000" cy="1143000"/>
          </a:xfrm>
          <a:prstGeom prst="rect">
            <a:avLst/>
          </a:prstGeom>
          <a:solidFill>
            <a:srgbClr val="DCC5E6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Chant d’ouverture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9645" y="726222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77beea82e_1_0"/>
          <p:cNvSpPr txBox="1"/>
          <p:nvPr>
            <p:ph type="title"/>
          </p:nvPr>
        </p:nvSpPr>
        <p:spPr>
          <a:xfrm>
            <a:off x="333725" y="365410"/>
            <a:ext cx="8229600" cy="30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rgbClr val="9900FF"/>
                </a:solidFill>
                <a:latin typeface="Nunito"/>
                <a:ea typeface="Nunito"/>
                <a:cs typeface="Nunito"/>
                <a:sym typeface="Nunito"/>
              </a:rPr>
              <a:t>Salutation</a:t>
            </a:r>
            <a:endParaRPr b="1" sz="3600">
              <a:solidFill>
                <a:srgbClr val="99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3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latin typeface="Nunito"/>
                <a:ea typeface="Nunito"/>
                <a:cs typeface="Nunito"/>
                <a:sym typeface="Nunito"/>
              </a:rPr>
              <a:t>Au nom du Père, et du Fils, et du Saint-Esprit.</a:t>
            </a:r>
            <a:endParaRPr sz="3200">
              <a:solidFill>
                <a:srgbClr val="C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rgbClr val="9900FF"/>
                </a:solidFill>
                <a:latin typeface="Nunito"/>
                <a:ea typeface="Nunito"/>
                <a:cs typeface="Nunito"/>
                <a:sym typeface="Nunito"/>
              </a:rPr>
              <a:t>R. Amen.</a:t>
            </a:r>
            <a:endParaRPr sz="6300">
              <a:solidFill>
                <a:srgbClr val="99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5" name="Google Shape;105;gb77beea82e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9645" y="726222"/>
            <a:ext cx="3175000" cy="599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77beea82e_1_5"/>
          <p:cNvSpPr txBox="1"/>
          <p:nvPr>
            <p:ph type="title"/>
          </p:nvPr>
        </p:nvSpPr>
        <p:spPr>
          <a:xfrm>
            <a:off x="-25" y="499675"/>
            <a:ext cx="9144000" cy="1147800"/>
          </a:xfrm>
          <a:prstGeom prst="rect">
            <a:avLst/>
          </a:prstGeom>
          <a:solidFill>
            <a:srgbClr val="DCC5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 de bienvenue</a:t>
            </a:r>
            <a:endParaRPr sz="9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1" name="Google Shape;111;gb77beea82e_1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9645" y="726222"/>
            <a:ext cx="3175000" cy="599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77beea82e_1_10"/>
          <p:cNvSpPr txBox="1"/>
          <p:nvPr>
            <p:ph type="title"/>
          </p:nvPr>
        </p:nvSpPr>
        <p:spPr>
          <a:xfrm>
            <a:off x="781375" y="553400"/>
            <a:ext cx="4966500" cy="30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10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Prière d’ouverture</a:t>
            </a:r>
            <a:endParaRPr b="1" sz="4100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10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R. Amen</a:t>
            </a:r>
            <a:endParaRPr b="1" sz="4100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gb77beea82e_1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9645" y="726222"/>
            <a:ext cx="3175000" cy="599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291800" y="3293775"/>
            <a:ext cx="5837400" cy="12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30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Évangile de Jésus Christ selon St Matthieu</a:t>
            </a:r>
            <a:endParaRPr b="1" sz="3300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300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R. Gloire à toi Seigneur Jésus</a:t>
            </a:r>
            <a:endParaRPr b="1" sz="2500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300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 txBox="1"/>
          <p:nvPr>
            <p:ph type="title"/>
          </p:nvPr>
        </p:nvSpPr>
        <p:spPr>
          <a:xfrm>
            <a:off x="-25" y="499675"/>
            <a:ext cx="9144000" cy="1147800"/>
          </a:xfrm>
          <a:prstGeom prst="rect">
            <a:avLst/>
          </a:prstGeom>
          <a:solidFill>
            <a:srgbClr val="DCC5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Acclamation</a:t>
            </a:r>
            <a:endParaRPr sz="23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9645" y="726222"/>
            <a:ext cx="3175000" cy="599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/>
        </p:nvSpPr>
        <p:spPr>
          <a:xfrm rot="-5400000">
            <a:off x="-2091625" y="2622350"/>
            <a:ext cx="6876000" cy="1631100"/>
          </a:xfrm>
          <a:prstGeom prst="rect">
            <a:avLst/>
          </a:prstGeom>
          <a:solidFill>
            <a:srgbClr val="DCC5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L’aumône</a:t>
            </a:r>
            <a:endParaRPr sz="100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4810" y="5115984"/>
            <a:ext cx="743440" cy="140287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/>
          <p:nvPr/>
        </p:nvSpPr>
        <p:spPr>
          <a:xfrm>
            <a:off x="6768476" y="415400"/>
            <a:ext cx="20898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9900FF"/>
                </a:solidFill>
                <a:latin typeface="Caveat"/>
                <a:ea typeface="Caveat"/>
                <a:cs typeface="Caveat"/>
                <a:sym typeface="Caveat"/>
              </a:rPr>
              <a:t>Évangile</a:t>
            </a:r>
            <a:endParaRPr sz="4600">
              <a:solidFill>
                <a:srgbClr val="99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50252">
            <a:off x="2609388" y="1955020"/>
            <a:ext cx="2968143" cy="2947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846243">
            <a:off x="6099266" y="1955020"/>
            <a:ext cx="2867613" cy="2947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/>
        </p:nvSpPr>
        <p:spPr>
          <a:xfrm rot="-5400000">
            <a:off x="-2194875" y="2669400"/>
            <a:ext cx="6911700" cy="15192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351C7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prière</a:t>
            </a:r>
            <a:endParaRPr sz="10000">
              <a:solidFill>
                <a:srgbClr val="351C7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4810" y="5115984"/>
            <a:ext cx="743440" cy="1402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4">
            <a:alphaModFix amt="85000"/>
          </a:blip>
          <a:srcRect b="0" l="0" r="0" t="0"/>
          <a:stretch/>
        </p:blipFill>
        <p:spPr>
          <a:xfrm>
            <a:off x="2235600" y="1382225"/>
            <a:ext cx="5957875" cy="417051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/>
          <p:nvPr/>
        </p:nvSpPr>
        <p:spPr>
          <a:xfrm>
            <a:off x="6768476" y="415400"/>
            <a:ext cx="20898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9900FF"/>
                </a:solidFill>
                <a:latin typeface="Caveat"/>
                <a:ea typeface="Caveat"/>
                <a:cs typeface="Caveat"/>
                <a:sym typeface="Caveat"/>
              </a:rPr>
              <a:t>Évangile</a:t>
            </a:r>
            <a:endParaRPr sz="4600">
              <a:solidFill>
                <a:srgbClr val="99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/>
          <p:nvPr/>
        </p:nvSpPr>
        <p:spPr>
          <a:xfrm rot="2745483">
            <a:off x="5551929" y="1366213"/>
            <a:ext cx="255499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Indifférence</a:t>
            </a:r>
            <a:endParaRPr b="1" sz="20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7"/>
          <p:cNvSpPr/>
          <p:nvPr/>
        </p:nvSpPr>
        <p:spPr>
          <a:xfrm rot="-2653904">
            <a:off x="2528239" y="631417"/>
            <a:ext cx="255499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Exclusion</a:t>
            </a:r>
            <a:endParaRPr/>
          </a:p>
        </p:txBody>
      </p:sp>
      <p:sp>
        <p:nvSpPr>
          <p:cNvPr id="148" name="Google Shape;148;p7"/>
          <p:cNvSpPr/>
          <p:nvPr/>
        </p:nvSpPr>
        <p:spPr>
          <a:xfrm rot="5400000">
            <a:off x="6145355" y="2712074"/>
            <a:ext cx="2070852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Injustice</a:t>
            </a:r>
            <a:endParaRPr/>
          </a:p>
        </p:txBody>
      </p:sp>
      <p:sp>
        <p:nvSpPr>
          <p:cNvPr id="149" name="Google Shape;149;p7"/>
          <p:cNvSpPr/>
          <p:nvPr/>
        </p:nvSpPr>
        <p:spPr>
          <a:xfrm>
            <a:off x="4458116" y="272966"/>
            <a:ext cx="1191917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Haine</a:t>
            </a:r>
            <a:endParaRPr b="1" sz="25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-5400000">
            <a:off x="-2091625" y="2586550"/>
            <a:ext cx="6876000" cy="16311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jeûne</a:t>
            </a:r>
            <a:endParaRPr sz="100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4810" y="5115984"/>
            <a:ext cx="743440" cy="14028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7"/>
          <p:cNvCxnSpPr/>
          <p:nvPr/>
        </p:nvCxnSpPr>
        <p:spPr>
          <a:xfrm>
            <a:off x="4968922" y="4757418"/>
            <a:ext cx="0" cy="2021318"/>
          </a:xfrm>
          <a:prstGeom prst="straightConnector1">
            <a:avLst/>
          </a:prstGeom>
          <a:noFill/>
          <a:ln cap="flat" cmpd="sng" w="155575">
            <a:solidFill>
              <a:srgbClr val="595959">
                <a:alpha val="42745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53" name="Google Shape;153;p7"/>
          <p:cNvSpPr/>
          <p:nvPr/>
        </p:nvSpPr>
        <p:spPr>
          <a:xfrm>
            <a:off x="3247052" y="1011746"/>
            <a:ext cx="3515698" cy="3541204"/>
          </a:xfrm>
          <a:prstGeom prst="octagon">
            <a:avLst>
              <a:gd fmla="val 29289" name="adj"/>
            </a:avLst>
          </a:prstGeom>
          <a:noFill/>
          <a:ln cap="flat" cmpd="sng" w="539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3048000" y="788493"/>
            <a:ext cx="3867150" cy="3916857"/>
          </a:xfrm>
          <a:prstGeom prst="octagon">
            <a:avLst>
              <a:gd fmla="val 29289" name="adj"/>
            </a:avLst>
          </a:prstGeom>
          <a:noFill/>
          <a:ln cap="flat" cmpd="sng" w="539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3390900" y="2242529"/>
            <a:ext cx="32385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F4F0E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ARRÊT</a:t>
            </a:r>
            <a:endParaRPr/>
          </a:p>
        </p:txBody>
      </p:sp>
      <p:sp>
        <p:nvSpPr>
          <p:cNvPr id="156" name="Google Shape;156;p7"/>
          <p:cNvSpPr/>
          <p:nvPr/>
        </p:nvSpPr>
        <p:spPr>
          <a:xfrm rot="-5400000">
            <a:off x="1970708" y="2452635"/>
            <a:ext cx="1650427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Jalousie</a:t>
            </a:r>
            <a:endParaRPr/>
          </a:p>
        </p:txBody>
      </p:sp>
      <p:sp>
        <p:nvSpPr>
          <p:cNvPr id="157" name="Google Shape;157;p7"/>
          <p:cNvSpPr/>
          <p:nvPr/>
        </p:nvSpPr>
        <p:spPr>
          <a:xfrm rot="2782172">
            <a:off x="2515856" y="4392892"/>
            <a:ext cx="255499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Commérage</a:t>
            </a:r>
            <a:endParaRPr b="1" sz="20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7"/>
          <p:cNvSpPr/>
          <p:nvPr/>
        </p:nvSpPr>
        <p:spPr>
          <a:xfrm rot="-2691618">
            <a:off x="5529406" y="3840904"/>
            <a:ext cx="255499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Méchanceté</a:t>
            </a:r>
            <a:endParaRPr b="1" sz="20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4261481" y="4776203"/>
            <a:ext cx="251687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Égoïsme</a:t>
            </a:r>
            <a:endParaRPr b="1" sz="25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6768476" y="415400"/>
            <a:ext cx="20898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9900FF"/>
                </a:solidFill>
                <a:latin typeface="Caveat"/>
                <a:ea typeface="Caveat"/>
                <a:cs typeface="Caveat"/>
                <a:sym typeface="Caveat"/>
              </a:rPr>
              <a:t>Évangile</a:t>
            </a:r>
            <a:endParaRPr sz="4600">
              <a:solidFill>
                <a:srgbClr val="99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2017-02-28T02:17:07Z</dcterms:created>
  <dc:creator>Marilena Berardinelli</dc:creator>
</cp:coreProperties>
</file>